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13"/>
  </p:notesMasterIdLst>
  <p:handoutMasterIdLst>
    <p:handoutMasterId r:id="rId14"/>
  </p:handoutMasterIdLst>
  <p:sldIdLst>
    <p:sldId id="256" r:id="rId2"/>
    <p:sldId id="257" r:id="rId3"/>
    <p:sldId id="258" r:id="rId4"/>
    <p:sldId id="265" r:id="rId5"/>
    <p:sldId id="260" r:id="rId6"/>
    <p:sldId id="262" r:id="rId7"/>
    <p:sldId id="264" r:id="rId8"/>
    <p:sldId id="269" r:id="rId9"/>
    <p:sldId id="270" r:id="rId10"/>
    <p:sldId id="271" r:id="rId11"/>
    <p:sldId id="272" r:id="rId12"/>
  </p:sldIdLst>
  <p:sldSz cx="9144000" cy="6858000" type="screen4x3"/>
  <p:notesSz cx="6784975"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481" autoAdjust="0"/>
    <p:restoredTop sz="94660"/>
  </p:normalViewPr>
  <p:slideViewPr>
    <p:cSldViewPr>
      <p:cViewPr varScale="1">
        <p:scale>
          <a:sx n="93" d="100"/>
          <a:sy n="93" d="100"/>
        </p:scale>
        <p:origin x="-792"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0895" cy="495776"/>
          </a:xfrm>
          <a:prstGeom prst="rect">
            <a:avLst/>
          </a:prstGeom>
        </p:spPr>
        <p:txBody>
          <a:bodyPr vert="horz" lIns="91248" tIns="45624" rIns="91248" bIns="45624" rtlCol="0"/>
          <a:lstStyle>
            <a:lvl1pPr algn="l">
              <a:defRPr sz="1200"/>
            </a:lvl1pPr>
          </a:lstStyle>
          <a:p>
            <a:endParaRPr lang="en-IE"/>
          </a:p>
        </p:txBody>
      </p:sp>
      <p:sp>
        <p:nvSpPr>
          <p:cNvPr id="3" name="Date Placeholder 2"/>
          <p:cNvSpPr>
            <a:spLocks noGrp="1"/>
          </p:cNvSpPr>
          <p:nvPr>
            <p:ph type="dt" sz="quarter" idx="1"/>
          </p:nvPr>
        </p:nvSpPr>
        <p:spPr>
          <a:xfrm>
            <a:off x="3842496" y="0"/>
            <a:ext cx="2940895" cy="495776"/>
          </a:xfrm>
          <a:prstGeom prst="rect">
            <a:avLst/>
          </a:prstGeom>
        </p:spPr>
        <p:txBody>
          <a:bodyPr vert="horz" lIns="91248" tIns="45624" rIns="91248" bIns="45624" rtlCol="0"/>
          <a:lstStyle>
            <a:lvl1pPr algn="r">
              <a:defRPr sz="1200"/>
            </a:lvl1pPr>
          </a:lstStyle>
          <a:p>
            <a:fld id="{7CB6BFE5-B410-4322-9659-779C7C1ABA4D}" type="datetimeFigureOut">
              <a:rPr lang="en-IE" smtClean="0"/>
              <a:pPr/>
              <a:t>11/8/13</a:t>
            </a:fld>
            <a:endParaRPr lang="en-IE"/>
          </a:p>
        </p:txBody>
      </p:sp>
      <p:sp>
        <p:nvSpPr>
          <p:cNvPr id="4" name="Footer Placeholder 3"/>
          <p:cNvSpPr>
            <a:spLocks noGrp="1"/>
          </p:cNvSpPr>
          <p:nvPr>
            <p:ph type="ftr" sz="quarter" idx="2"/>
          </p:nvPr>
        </p:nvSpPr>
        <p:spPr>
          <a:xfrm>
            <a:off x="0" y="9408641"/>
            <a:ext cx="2940895" cy="495776"/>
          </a:xfrm>
          <a:prstGeom prst="rect">
            <a:avLst/>
          </a:prstGeom>
        </p:spPr>
        <p:txBody>
          <a:bodyPr vert="horz" lIns="91248" tIns="45624" rIns="91248" bIns="45624" rtlCol="0" anchor="b"/>
          <a:lstStyle>
            <a:lvl1pPr algn="l">
              <a:defRPr sz="1200"/>
            </a:lvl1pPr>
          </a:lstStyle>
          <a:p>
            <a:endParaRPr lang="en-IE"/>
          </a:p>
        </p:txBody>
      </p:sp>
      <p:sp>
        <p:nvSpPr>
          <p:cNvPr id="5" name="Slide Number Placeholder 4"/>
          <p:cNvSpPr>
            <a:spLocks noGrp="1"/>
          </p:cNvSpPr>
          <p:nvPr>
            <p:ph type="sldNum" sz="quarter" idx="3"/>
          </p:nvPr>
        </p:nvSpPr>
        <p:spPr>
          <a:xfrm>
            <a:off x="3842496" y="9408641"/>
            <a:ext cx="2940895" cy="495776"/>
          </a:xfrm>
          <a:prstGeom prst="rect">
            <a:avLst/>
          </a:prstGeom>
        </p:spPr>
        <p:txBody>
          <a:bodyPr vert="horz" lIns="91248" tIns="45624" rIns="91248" bIns="45624" rtlCol="0" anchor="b"/>
          <a:lstStyle>
            <a:lvl1pPr algn="r">
              <a:defRPr sz="1200"/>
            </a:lvl1pPr>
          </a:lstStyle>
          <a:p>
            <a:fld id="{262ADBCC-5635-421C-B42A-CC4C140298E8}" type="slidenum">
              <a:rPr lang="en-IE" smtClean="0"/>
              <a:pPr/>
              <a:t>‹#›</a:t>
            </a:fld>
            <a:endParaRPr lang="en-I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0156" cy="495300"/>
          </a:xfrm>
          <a:prstGeom prst="rect">
            <a:avLst/>
          </a:prstGeom>
        </p:spPr>
        <p:txBody>
          <a:bodyPr vert="horz" lIns="91248" tIns="45624" rIns="91248" bIns="45624" rtlCol="0"/>
          <a:lstStyle>
            <a:lvl1pPr algn="l">
              <a:defRPr sz="1200"/>
            </a:lvl1pPr>
          </a:lstStyle>
          <a:p>
            <a:endParaRPr lang="en-IE"/>
          </a:p>
        </p:txBody>
      </p:sp>
      <p:sp>
        <p:nvSpPr>
          <p:cNvPr id="3" name="Date Placeholder 2"/>
          <p:cNvSpPr>
            <a:spLocks noGrp="1"/>
          </p:cNvSpPr>
          <p:nvPr>
            <p:ph type="dt" idx="1"/>
          </p:nvPr>
        </p:nvSpPr>
        <p:spPr>
          <a:xfrm>
            <a:off x="3843250" y="0"/>
            <a:ext cx="2940156" cy="495300"/>
          </a:xfrm>
          <a:prstGeom prst="rect">
            <a:avLst/>
          </a:prstGeom>
        </p:spPr>
        <p:txBody>
          <a:bodyPr vert="horz" lIns="91248" tIns="45624" rIns="91248" bIns="45624" rtlCol="0"/>
          <a:lstStyle>
            <a:lvl1pPr algn="r">
              <a:defRPr sz="1200"/>
            </a:lvl1pPr>
          </a:lstStyle>
          <a:p>
            <a:fld id="{3A08C4C9-5D87-4077-9238-5B96AEC9F274}" type="datetimeFigureOut">
              <a:rPr lang="en-IE" smtClean="0"/>
              <a:pPr/>
              <a:t>11/8/13</a:t>
            </a:fld>
            <a:endParaRPr lang="en-IE"/>
          </a:p>
        </p:txBody>
      </p:sp>
      <p:sp>
        <p:nvSpPr>
          <p:cNvPr id="4" name="Slide Image Placeholder 3"/>
          <p:cNvSpPr>
            <a:spLocks noGrp="1" noRot="1" noChangeAspect="1"/>
          </p:cNvSpPr>
          <p:nvPr>
            <p:ph type="sldImg" idx="2"/>
          </p:nvPr>
        </p:nvSpPr>
        <p:spPr>
          <a:xfrm>
            <a:off x="915988" y="742950"/>
            <a:ext cx="4953000" cy="3714750"/>
          </a:xfrm>
          <a:prstGeom prst="rect">
            <a:avLst/>
          </a:prstGeom>
          <a:noFill/>
          <a:ln w="12700">
            <a:solidFill>
              <a:prstClr val="black"/>
            </a:solidFill>
          </a:ln>
        </p:spPr>
        <p:txBody>
          <a:bodyPr vert="horz" lIns="91248" tIns="45624" rIns="91248" bIns="45624" rtlCol="0" anchor="ctr"/>
          <a:lstStyle/>
          <a:p>
            <a:endParaRPr lang="en-IE"/>
          </a:p>
        </p:txBody>
      </p:sp>
      <p:sp>
        <p:nvSpPr>
          <p:cNvPr id="5" name="Notes Placeholder 4"/>
          <p:cNvSpPr>
            <a:spLocks noGrp="1"/>
          </p:cNvSpPr>
          <p:nvPr>
            <p:ph type="body" sz="quarter" idx="3"/>
          </p:nvPr>
        </p:nvSpPr>
        <p:spPr>
          <a:xfrm>
            <a:off x="678498" y="4705350"/>
            <a:ext cx="5427980" cy="4457700"/>
          </a:xfrm>
          <a:prstGeom prst="rect">
            <a:avLst/>
          </a:prstGeom>
        </p:spPr>
        <p:txBody>
          <a:bodyPr vert="horz" lIns="91248" tIns="45624" rIns="91248" bIns="4562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9408981"/>
            <a:ext cx="2940156" cy="495300"/>
          </a:xfrm>
          <a:prstGeom prst="rect">
            <a:avLst/>
          </a:prstGeom>
        </p:spPr>
        <p:txBody>
          <a:bodyPr vert="horz" lIns="91248" tIns="45624" rIns="91248" bIns="45624" rtlCol="0" anchor="b"/>
          <a:lstStyle>
            <a:lvl1pPr algn="l">
              <a:defRPr sz="1200"/>
            </a:lvl1pPr>
          </a:lstStyle>
          <a:p>
            <a:endParaRPr lang="en-IE"/>
          </a:p>
        </p:txBody>
      </p:sp>
      <p:sp>
        <p:nvSpPr>
          <p:cNvPr id="7" name="Slide Number Placeholder 6"/>
          <p:cNvSpPr>
            <a:spLocks noGrp="1"/>
          </p:cNvSpPr>
          <p:nvPr>
            <p:ph type="sldNum" sz="quarter" idx="5"/>
          </p:nvPr>
        </p:nvSpPr>
        <p:spPr>
          <a:xfrm>
            <a:off x="3843250" y="9408981"/>
            <a:ext cx="2940156" cy="495300"/>
          </a:xfrm>
          <a:prstGeom prst="rect">
            <a:avLst/>
          </a:prstGeom>
        </p:spPr>
        <p:txBody>
          <a:bodyPr vert="horz" lIns="91248" tIns="45624" rIns="91248" bIns="45624" rtlCol="0" anchor="b"/>
          <a:lstStyle>
            <a:lvl1pPr algn="r">
              <a:defRPr sz="1200"/>
            </a:lvl1pPr>
          </a:lstStyle>
          <a:p>
            <a:fld id="{48744776-A43F-4F07-8BD9-A3EA3F6EE5D8}" type="slidenum">
              <a:rPr lang="en-IE" smtClean="0"/>
              <a:pPr/>
              <a:t>‹#›</a:t>
            </a:fld>
            <a:endParaRPr lang="en-I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48744776-A43F-4F07-8BD9-A3EA3F6EE5D8}" type="slidenum">
              <a:rPr lang="en-IE" smtClean="0"/>
              <a:pPr/>
              <a:t>1</a:t>
            </a:fld>
            <a:endParaRPr lang="en-IE"/>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48744776-A43F-4F07-8BD9-A3EA3F6EE5D8}" type="slidenum">
              <a:rPr lang="en-IE" smtClean="0"/>
              <a:pPr/>
              <a:t>2</a:t>
            </a:fld>
            <a:endParaRPr lang="en-IE"/>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48744776-A43F-4F07-8BD9-A3EA3F6EE5D8}" type="slidenum">
              <a:rPr lang="en-IE" smtClean="0"/>
              <a:pPr/>
              <a:t>3</a:t>
            </a:fld>
            <a:endParaRPr lang="en-IE"/>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48744776-A43F-4F07-8BD9-A3EA3F6EE5D8}" type="slidenum">
              <a:rPr lang="en-IE" smtClean="0"/>
              <a:pPr/>
              <a:t>4</a:t>
            </a:fld>
            <a:endParaRPr lang="en-IE"/>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48744776-A43F-4F07-8BD9-A3EA3F6EE5D8}" type="slidenum">
              <a:rPr lang="en-IE" smtClean="0"/>
              <a:pPr/>
              <a:t>5</a:t>
            </a:fld>
            <a:endParaRPr lang="en-IE"/>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48744776-A43F-4F07-8BD9-A3EA3F6EE5D8}" type="slidenum">
              <a:rPr lang="en-IE" smtClean="0"/>
              <a:pPr/>
              <a:t>6</a:t>
            </a:fld>
            <a:endParaRPr lang="en-IE"/>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48744776-A43F-4F07-8BD9-A3EA3F6EE5D8}" type="slidenum">
              <a:rPr lang="en-IE" smtClean="0"/>
              <a:pPr/>
              <a:t>7</a:t>
            </a:fld>
            <a:endParaRPr lang="en-I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279FD2C1-6953-4E96-94BD-A9258949DF3F}" type="datetimeFigureOut">
              <a:rPr lang="en-IE" smtClean="0"/>
              <a:pPr/>
              <a:t>11/8/13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E12939C-2137-40AB-8511-AA032ED682E6}" type="slidenum">
              <a:rPr lang="en-IE" smtClean="0"/>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279FD2C1-6953-4E96-94BD-A9258949DF3F}" type="datetimeFigureOut">
              <a:rPr lang="en-IE" smtClean="0"/>
              <a:pPr/>
              <a:t>11/8/13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E12939C-2137-40AB-8511-AA032ED682E6}"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279FD2C1-6953-4E96-94BD-A9258949DF3F}" type="datetimeFigureOut">
              <a:rPr lang="en-IE" smtClean="0"/>
              <a:pPr/>
              <a:t>11/8/13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E12939C-2137-40AB-8511-AA032ED682E6}"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279FD2C1-6953-4E96-94BD-A9258949DF3F}" type="datetimeFigureOut">
              <a:rPr lang="en-IE" smtClean="0"/>
              <a:pPr/>
              <a:t>11/8/13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E12939C-2137-40AB-8511-AA032ED682E6}" type="slidenum">
              <a:rPr lang="en-IE" smtClean="0"/>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9FD2C1-6953-4E96-94BD-A9258949DF3F}" type="datetimeFigureOut">
              <a:rPr lang="en-IE" smtClean="0"/>
              <a:pPr/>
              <a:t>11/8/13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E12939C-2137-40AB-8511-AA032ED682E6}" type="slidenum">
              <a:rPr lang="en-IE" smtClean="0"/>
              <a:pPr/>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279FD2C1-6953-4E96-94BD-A9258949DF3F}" type="datetimeFigureOut">
              <a:rPr lang="en-IE" smtClean="0"/>
              <a:pPr/>
              <a:t>11/8/13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5E12939C-2137-40AB-8511-AA032ED682E6}" type="slidenum">
              <a:rPr lang="en-IE" smtClean="0"/>
              <a:pPr/>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279FD2C1-6953-4E96-94BD-A9258949DF3F}" type="datetimeFigureOut">
              <a:rPr lang="en-IE" smtClean="0"/>
              <a:pPr/>
              <a:t>11/8/13</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5E12939C-2137-40AB-8511-AA032ED682E6}" type="slidenum">
              <a:rPr lang="en-IE" smtClean="0"/>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279FD2C1-6953-4E96-94BD-A9258949DF3F}" type="datetimeFigureOut">
              <a:rPr lang="en-IE" smtClean="0"/>
              <a:pPr/>
              <a:t>11/8/13</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5E12939C-2137-40AB-8511-AA032ED682E6}" type="slidenum">
              <a:rPr lang="en-IE" smtClean="0"/>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9FD2C1-6953-4E96-94BD-A9258949DF3F}" type="datetimeFigureOut">
              <a:rPr lang="en-IE" smtClean="0"/>
              <a:pPr/>
              <a:t>11/8/13</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5E12939C-2137-40AB-8511-AA032ED682E6}"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9FD2C1-6953-4E96-94BD-A9258949DF3F}" type="datetimeFigureOut">
              <a:rPr lang="en-IE" smtClean="0"/>
              <a:pPr/>
              <a:t>11/8/13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5E12939C-2137-40AB-8511-AA032ED682E6}" type="slidenum">
              <a:rPr lang="en-IE" smtClean="0"/>
              <a:pPr/>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9FD2C1-6953-4E96-94BD-A9258949DF3F}" type="datetimeFigureOut">
              <a:rPr lang="en-IE" smtClean="0"/>
              <a:pPr/>
              <a:t>11/8/13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5E12939C-2137-40AB-8511-AA032ED682E6}" type="slidenum">
              <a:rPr lang="en-IE" smtClean="0"/>
              <a:pPr/>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9FD2C1-6953-4E96-94BD-A9258949DF3F}" type="datetimeFigureOut">
              <a:rPr lang="en-IE" smtClean="0"/>
              <a:pPr/>
              <a:t>11/8/13</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12939C-2137-40AB-8511-AA032ED682E6}" type="slidenum">
              <a:rPr lang="en-IE" smtClean="0"/>
              <a:pPr/>
              <a:t>‹#›</a:t>
            </a:fld>
            <a:endParaRPr lang="en-I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ultureireland.i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Catriona.Ryan@cultureireland.gov.i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solidFill>
                  <a:srgbClr val="FF0066"/>
                </a:solidFill>
              </a:rPr>
              <a:t>Culture</a:t>
            </a:r>
            <a:r>
              <a:rPr lang="en-IE" dirty="0" smtClean="0"/>
              <a:t> </a:t>
            </a:r>
            <a:r>
              <a:rPr lang="en-IE" dirty="0" smtClean="0">
                <a:solidFill>
                  <a:srgbClr val="FF0066"/>
                </a:solidFill>
              </a:rPr>
              <a:t>Ireland</a:t>
            </a:r>
            <a:endParaRPr lang="en-IE" dirty="0">
              <a:solidFill>
                <a:srgbClr val="FF0066"/>
              </a:solidFill>
            </a:endParaRPr>
          </a:p>
        </p:txBody>
      </p:sp>
      <p:sp>
        <p:nvSpPr>
          <p:cNvPr id="3" name="Subtitle 2"/>
          <p:cNvSpPr>
            <a:spLocks noGrp="1"/>
          </p:cNvSpPr>
          <p:nvPr>
            <p:ph type="subTitle" idx="1"/>
          </p:nvPr>
        </p:nvSpPr>
        <p:spPr/>
        <p:txBody>
          <a:bodyPr/>
          <a:lstStyle/>
          <a:p>
            <a:r>
              <a:rPr lang="en-IE" dirty="0" smtClean="0">
                <a:solidFill>
                  <a:schemeClr val="tx1"/>
                </a:solidFill>
              </a:rPr>
              <a:t>At Professional Development Day</a:t>
            </a:r>
          </a:p>
          <a:p>
            <a:r>
              <a:rPr lang="en-IE" dirty="0" smtClean="0">
                <a:solidFill>
                  <a:schemeClr val="tx1"/>
                </a:solidFill>
              </a:rPr>
              <a:t>8 Nov 2013</a:t>
            </a:r>
            <a:endParaRPr lang="en-IE"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rgbClr val="FF0066"/>
                </a:solidFill>
              </a:rPr>
              <a:t>How to Apply</a:t>
            </a:r>
            <a:endParaRPr lang="en-IE" dirty="0">
              <a:solidFill>
                <a:srgbClr val="FF0066"/>
              </a:solidFill>
            </a:endParaRPr>
          </a:p>
        </p:txBody>
      </p:sp>
      <p:sp>
        <p:nvSpPr>
          <p:cNvPr id="3" name="Content Placeholder 2"/>
          <p:cNvSpPr>
            <a:spLocks noGrp="1"/>
          </p:cNvSpPr>
          <p:nvPr>
            <p:ph idx="1"/>
          </p:nvPr>
        </p:nvSpPr>
        <p:spPr/>
        <p:txBody>
          <a:bodyPr/>
          <a:lstStyle/>
          <a:p>
            <a:endParaRPr lang="en-IE" dirty="0" smtClean="0"/>
          </a:p>
          <a:p>
            <a:r>
              <a:rPr lang="en-IE" dirty="0" smtClean="0"/>
              <a:t>Apply online at </a:t>
            </a:r>
            <a:r>
              <a:rPr lang="en-IE" dirty="0" smtClean="0">
                <a:hlinkClick r:id="rId2"/>
              </a:rPr>
              <a:t>www.cultureireland.ie</a:t>
            </a:r>
            <a:endParaRPr lang="en-IE" dirty="0" smtClean="0"/>
          </a:p>
          <a:p>
            <a:r>
              <a:rPr lang="en-IE" dirty="0" smtClean="0"/>
              <a:t>Next deadline is 15 Nov </a:t>
            </a:r>
            <a:r>
              <a:rPr lang="en-IE" smtClean="0"/>
              <a:t>for events </a:t>
            </a:r>
            <a:r>
              <a:rPr lang="en-IE" dirty="0" smtClean="0"/>
              <a:t>up to June </a:t>
            </a:r>
            <a:r>
              <a:rPr lang="en-IE" smtClean="0"/>
              <a:t>2014 </a:t>
            </a:r>
            <a:endParaRPr lang="en-IE" dirty="0" smtClean="0"/>
          </a:p>
          <a:p>
            <a:r>
              <a:rPr lang="en-IE" dirty="0" smtClean="0"/>
              <a:t>Decisions to be announced mid December</a:t>
            </a:r>
          </a:p>
          <a:p>
            <a:pPr>
              <a:buNone/>
            </a:pPr>
            <a:r>
              <a:rPr lang="en-IE" dirty="0" smtClean="0"/>
              <a:t>	</a:t>
            </a:r>
          </a:p>
          <a:p>
            <a:pPr lvl="1">
              <a:buNone/>
            </a:pPr>
            <a:endParaRPr lang="en-IE" dirty="0" smtClean="0"/>
          </a:p>
          <a:p>
            <a:pPr>
              <a:buNone/>
            </a:pPr>
            <a:endParaRPr lang="en-IE"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rgbClr val="FF0066"/>
                </a:solidFill>
              </a:rPr>
              <a:t>Contact me</a:t>
            </a:r>
            <a:endParaRPr lang="en-IE" dirty="0">
              <a:solidFill>
                <a:srgbClr val="FF0066"/>
              </a:solidFill>
            </a:endParaRPr>
          </a:p>
        </p:txBody>
      </p:sp>
      <p:sp>
        <p:nvSpPr>
          <p:cNvPr id="3" name="Content Placeholder 2"/>
          <p:cNvSpPr>
            <a:spLocks noGrp="1"/>
          </p:cNvSpPr>
          <p:nvPr>
            <p:ph idx="1"/>
          </p:nvPr>
        </p:nvSpPr>
        <p:spPr/>
        <p:txBody>
          <a:bodyPr>
            <a:normAutofit fontScale="55000" lnSpcReduction="20000"/>
          </a:bodyPr>
          <a:lstStyle/>
          <a:p>
            <a:endParaRPr lang="en-IE" dirty="0" smtClean="0"/>
          </a:p>
          <a:p>
            <a:r>
              <a:rPr lang="en-IE" sz="4000" dirty="0" smtClean="0"/>
              <a:t>Contact me at</a:t>
            </a:r>
          </a:p>
          <a:p>
            <a:pPr>
              <a:buNone/>
            </a:pPr>
            <a:r>
              <a:rPr lang="en-IE" sz="4000" dirty="0" smtClean="0">
                <a:hlinkClick r:id="rId2"/>
              </a:rPr>
              <a:t>	Catriona.Ryan@cultureireland.gov.ie</a:t>
            </a:r>
            <a:r>
              <a:rPr lang="en-IE" sz="4000" dirty="0" smtClean="0"/>
              <a:t>  </a:t>
            </a:r>
          </a:p>
          <a:p>
            <a:pPr>
              <a:buNone/>
            </a:pPr>
            <a:r>
              <a:rPr lang="en-IE" sz="4000" dirty="0" smtClean="0"/>
              <a:t>	016313894</a:t>
            </a:r>
          </a:p>
          <a:p>
            <a:pPr>
              <a:buNone/>
            </a:pPr>
            <a:endParaRPr lang="en-IE" sz="4000" dirty="0" smtClean="0"/>
          </a:p>
          <a:p>
            <a:pPr algn="ctr">
              <a:buNone/>
            </a:pPr>
            <a:endParaRPr lang="en-IE" sz="4000" dirty="0" smtClean="0"/>
          </a:p>
          <a:p>
            <a:pPr algn="ctr">
              <a:buNone/>
            </a:pPr>
            <a:r>
              <a:rPr lang="en-IE" sz="4000" dirty="0" smtClean="0"/>
              <a:t>Culture Ireland</a:t>
            </a:r>
          </a:p>
          <a:p>
            <a:pPr algn="ctr">
              <a:buNone/>
            </a:pPr>
            <a:r>
              <a:rPr lang="en-IE" sz="4000" dirty="0" smtClean="0"/>
              <a:t>Dept of Arts, Heritage and the Gaeltacht</a:t>
            </a:r>
          </a:p>
          <a:p>
            <a:pPr algn="ctr">
              <a:buNone/>
            </a:pPr>
            <a:r>
              <a:rPr lang="en-IE" sz="4000" dirty="0" smtClean="0"/>
              <a:t>23 Kildare Street</a:t>
            </a:r>
          </a:p>
          <a:p>
            <a:pPr algn="ctr">
              <a:buNone/>
            </a:pPr>
            <a:r>
              <a:rPr lang="en-IE" sz="4000" dirty="0" smtClean="0"/>
              <a:t>Dublin 2</a:t>
            </a:r>
          </a:p>
          <a:p>
            <a:pPr>
              <a:buNone/>
            </a:pPr>
            <a:endParaRPr lang="en-IE" dirty="0" smtClean="0"/>
          </a:p>
          <a:p>
            <a:endParaRPr lang="en-IE" dirty="0" smtClean="0"/>
          </a:p>
          <a:p>
            <a:endParaRPr lang="en-IE" dirty="0" smtClean="0"/>
          </a:p>
          <a:p>
            <a:pPr>
              <a:buNone/>
            </a:pPr>
            <a:r>
              <a:rPr lang="en-IE" dirty="0" smtClean="0"/>
              <a:t>			</a:t>
            </a:r>
            <a:endParaRPr lang="en-IE"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rgbClr val="FF0066"/>
                </a:solidFill>
              </a:rPr>
              <a:t>Background</a:t>
            </a:r>
            <a:endParaRPr lang="en-IE" dirty="0">
              <a:solidFill>
                <a:srgbClr val="FF0066"/>
              </a:solidFill>
            </a:endParaRPr>
          </a:p>
        </p:txBody>
      </p:sp>
      <p:sp>
        <p:nvSpPr>
          <p:cNvPr id="3" name="Content Placeholder 2"/>
          <p:cNvSpPr>
            <a:spLocks noGrp="1"/>
          </p:cNvSpPr>
          <p:nvPr>
            <p:ph idx="1"/>
          </p:nvPr>
        </p:nvSpPr>
        <p:spPr/>
        <p:txBody>
          <a:bodyPr>
            <a:normAutofit fontScale="92500"/>
          </a:bodyPr>
          <a:lstStyle/>
          <a:p>
            <a:endParaRPr lang="en-IE" dirty="0" smtClean="0"/>
          </a:p>
          <a:p>
            <a:r>
              <a:rPr lang="en-IE" dirty="0" smtClean="0"/>
              <a:t>What is Culture Ireland?</a:t>
            </a:r>
          </a:p>
          <a:p>
            <a:pPr lvl="1"/>
            <a:r>
              <a:rPr lang="en-IE" dirty="0" smtClean="0"/>
              <a:t>Established in 2005 to promote Irish arts worldwide</a:t>
            </a:r>
          </a:p>
          <a:p>
            <a:pPr lvl="1"/>
            <a:r>
              <a:rPr lang="en-IE" dirty="0" smtClean="0"/>
              <a:t>Division of the Department of Arts, Heritage and the Gaeltacht </a:t>
            </a:r>
          </a:p>
          <a:p>
            <a:pPr lvl="1"/>
            <a:r>
              <a:rPr lang="en-IE" dirty="0" smtClean="0"/>
              <a:t>Advisory Committee appointed by the Minister</a:t>
            </a:r>
          </a:p>
          <a:p>
            <a:pPr lvl="1"/>
            <a:r>
              <a:rPr lang="en-IE" dirty="0" smtClean="0"/>
              <a:t>Funding [€2m in 2005 rising to €4.75m in 2008 , €3.16m in 2013 and reduced to €2.5m for 2014]</a:t>
            </a:r>
          </a:p>
          <a:p>
            <a:pPr lvl="1"/>
            <a:r>
              <a:rPr lang="en-IE" dirty="0" smtClean="0"/>
              <a:t>All Ireland agency</a:t>
            </a:r>
          </a:p>
          <a:p>
            <a:pPr lvl="1"/>
            <a:endParaRPr lang="en-IE" dirty="0" smtClean="0"/>
          </a:p>
          <a:p>
            <a:endParaRPr lang="en-IE"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rgbClr val="FF0066"/>
                </a:solidFill>
              </a:rPr>
              <a:t>Objectives</a:t>
            </a:r>
            <a:endParaRPr lang="en-IE" dirty="0">
              <a:solidFill>
                <a:srgbClr val="FF0066"/>
              </a:solidFill>
            </a:endParaRPr>
          </a:p>
        </p:txBody>
      </p:sp>
      <p:sp>
        <p:nvSpPr>
          <p:cNvPr id="3" name="Content Placeholder 2"/>
          <p:cNvSpPr>
            <a:spLocks noGrp="1"/>
          </p:cNvSpPr>
          <p:nvPr>
            <p:ph idx="1"/>
          </p:nvPr>
        </p:nvSpPr>
        <p:spPr/>
        <p:txBody>
          <a:bodyPr>
            <a:normAutofit fontScale="92500"/>
          </a:bodyPr>
          <a:lstStyle/>
          <a:p>
            <a:r>
              <a:rPr lang="en-IE" sz="2400" dirty="0" smtClean="0"/>
              <a:t>Create and support opportunities for artists to present their work at strategic international festivals, venues and showcases</a:t>
            </a:r>
          </a:p>
          <a:p>
            <a:r>
              <a:rPr lang="en-IE" sz="2400" dirty="0" smtClean="0"/>
              <a:t>Support the development of Ireland’s international cultural policy by advising the Minister and Government on international arts and culture policy</a:t>
            </a:r>
          </a:p>
          <a:p>
            <a:r>
              <a:rPr lang="en-IE" sz="2400" dirty="0" smtClean="0"/>
              <a:t>Build relationships, networks and contacts between Irish and international artists, arts organisations, presenters and promoters to create opportunities </a:t>
            </a:r>
          </a:p>
          <a:p>
            <a:r>
              <a:rPr lang="en-IE" sz="2400" dirty="0" smtClean="0"/>
              <a:t>Work closely with State agencies including  </a:t>
            </a:r>
            <a:r>
              <a:rPr lang="en-IE" sz="2400" dirty="0" smtClean="0">
                <a:solidFill>
                  <a:schemeClr val="accent1"/>
                </a:solidFill>
              </a:rPr>
              <a:t>Enterprise Ireland</a:t>
            </a:r>
            <a:r>
              <a:rPr lang="en-IE" sz="2400" dirty="0" smtClean="0"/>
              <a:t>, </a:t>
            </a:r>
            <a:r>
              <a:rPr lang="en-IE" sz="2400" dirty="0" smtClean="0">
                <a:solidFill>
                  <a:schemeClr val="tx2">
                    <a:lumMod val="60000"/>
                    <a:lumOff val="40000"/>
                  </a:schemeClr>
                </a:solidFill>
              </a:rPr>
              <a:t>Tourism Ireland</a:t>
            </a:r>
            <a:r>
              <a:rPr lang="en-IE" sz="2400" dirty="0" smtClean="0"/>
              <a:t>, the </a:t>
            </a:r>
            <a:r>
              <a:rPr lang="en-IE" sz="2400" dirty="0" smtClean="0">
                <a:solidFill>
                  <a:schemeClr val="accent1"/>
                </a:solidFill>
              </a:rPr>
              <a:t>Irish Film Board </a:t>
            </a:r>
            <a:r>
              <a:rPr lang="en-IE" sz="2400" dirty="0" smtClean="0"/>
              <a:t>and the </a:t>
            </a:r>
            <a:r>
              <a:rPr lang="en-IE" sz="2400" dirty="0" smtClean="0">
                <a:solidFill>
                  <a:schemeClr val="accent1"/>
                </a:solidFill>
              </a:rPr>
              <a:t>Arts Council</a:t>
            </a:r>
            <a:r>
              <a:rPr lang="en-IE" sz="2400" dirty="0" smtClean="0"/>
              <a:t>, as well as with the </a:t>
            </a:r>
            <a:r>
              <a:rPr lang="en-IE" sz="2400" dirty="0" smtClean="0">
                <a:solidFill>
                  <a:schemeClr val="accent1"/>
                </a:solidFill>
              </a:rPr>
              <a:t>Department of Foreign Affairs </a:t>
            </a:r>
            <a:r>
              <a:rPr lang="en-IE" sz="2400" dirty="0" smtClean="0"/>
              <a:t>and the Embassy network  to ensure coordinated approach and maximise benefits for Ireland.</a:t>
            </a:r>
          </a:p>
          <a:p>
            <a:pPr>
              <a:buNone/>
            </a:pPr>
            <a:endParaRPr lang="en-IE" sz="2600" dirty="0" smtClean="0"/>
          </a:p>
          <a:p>
            <a:endParaRPr lang="en-IE" dirty="0" smtClean="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solidFill>
                  <a:srgbClr val="FF0066"/>
                </a:solidFill>
              </a:rPr>
              <a:t>How does Culture Ireland </a:t>
            </a:r>
            <a:br>
              <a:rPr lang="en-IE" dirty="0" smtClean="0">
                <a:solidFill>
                  <a:srgbClr val="FF0066"/>
                </a:solidFill>
              </a:rPr>
            </a:br>
            <a:r>
              <a:rPr lang="en-IE" dirty="0" smtClean="0">
                <a:solidFill>
                  <a:srgbClr val="FF0066"/>
                </a:solidFill>
              </a:rPr>
              <a:t>achieve its objectives?</a:t>
            </a:r>
            <a:endParaRPr lang="en-IE" dirty="0">
              <a:solidFill>
                <a:srgbClr val="FF0066"/>
              </a:solidFill>
            </a:endParaRPr>
          </a:p>
        </p:txBody>
      </p:sp>
      <p:sp>
        <p:nvSpPr>
          <p:cNvPr id="3" name="Content Placeholder 2"/>
          <p:cNvSpPr>
            <a:spLocks noGrp="1"/>
          </p:cNvSpPr>
          <p:nvPr>
            <p:ph idx="1"/>
          </p:nvPr>
        </p:nvSpPr>
        <p:spPr/>
        <p:txBody>
          <a:bodyPr>
            <a:normAutofit fontScale="92500" lnSpcReduction="10000"/>
          </a:bodyPr>
          <a:lstStyle/>
          <a:p>
            <a:endParaRPr lang="en-IE" dirty="0" smtClean="0"/>
          </a:p>
          <a:p>
            <a:r>
              <a:rPr lang="en-IE" sz="2400" dirty="0" smtClean="0"/>
              <a:t>Grant Programme</a:t>
            </a:r>
          </a:p>
          <a:p>
            <a:pPr>
              <a:buNone/>
            </a:pPr>
            <a:endParaRPr lang="en-IE" sz="2600" dirty="0" smtClean="0"/>
          </a:p>
          <a:p>
            <a:r>
              <a:rPr lang="en-IE" sz="2400" dirty="0" smtClean="0"/>
              <a:t>Showcase Programme</a:t>
            </a:r>
          </a:p>
          <a:p>
            <a:pPr>
              <a:buNone/>
            </a:pPr>
            <a:endParaRPr lang="en-IE" sz="2400" dirty="0" smtClean="0"/>
          </a:p>
          <a:p>
            <a:r>
              <a:rPr lang="en-IE" sz="2400" dirty="0" smtClean="0"/>
              <a:t>See Here grants</a:t>
            </a:r>
          </a:p>
          <a:p>
            <a:pPr>
              <a:buNone/>
            </a:pPr>
            <a:endParaRPr lang="en-IE" sz="2400" dirty="0" smtClean="0"/>
          </a:p>
          <a:p>
            <a:r>
              <a:rPr lang="en-IE" sz="2400" dirty="0" smtClean="0"/>
              <a:t>Building international contacts</a:t>
            </a:r>
          </a:p>
          <a:p>
            <a:pPr>
              <a:buNone/>
            </a:pPr>
            <a:endParaRPr lang="en-IE" sz="2600" dirty="0" smtClean="0"/>
          </a:p>
          <a:p>
            <a:r>
              <a:rPr lang="en-IE" sz="2400" dirty="0" smtClean="0"/>
              <a:t>Focus on key initiatives including St Patricks Day, Government/Presidential visits and cross promotion of events in priority markets</a:t>
            </a:r>
          </a:p>
          <a:p>
            <a:pPr>
              <a:buNone/>
            </a:pPr>
            <a:endParaRPr lang="en-IE" dirty="0" smtClean="0"/>
          </a:p>
          <a:p>
            <a:pPr>
              <a:buNone/>
            </a:pPr>
            <a:endParaRPr lang="en-IE"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smtClean="0">
                <a:solidFill>
                  <a:srgbClr val="FF0066"/>
                </a:solidFill>
              </a:rPr>
              <a:t>Funding</a:t>
            </a:r>
            <a:endParaRPr lang="en-IE" dirty="0">
              <a:solidFill>
                <a:srgbClr val="FF0066"/>
              </a:solidFill>
            </a:endParaRPr>
          </a:p>
        </p:txBody>
      </p:sp>
      <p:sp>
        <p:nvSpPr>
          <p:cNvPr id="3" name="Content Placeholder 2"/>
          <p:cNvSpPr>
            <a:spLocks noGrp="1"/>
          </p:cNvSpPr>
          <p:nvPr>
            <p:ph idx="1"/>
          </p:nvPr>
        </p:nvSpPr>
        <p:spPr/>
        <p:txBody>
          <a:bodyPr>
            <a:normAutofit/>
          </a:bodyPr>
          <a:lstStyle/>
          <a:p>
            <a:pPr>
              <a:buNone/>
            </a:pPr>
            <a:r>
              <a:rPr lang="en-IE" sz="2200" dirty="0" smtClean="0"/>
              <a:t>€ support allocated to Culture Ireland since establishment:-</a:t>
            </a:r>
          </a:p>
          <a:p>
            <a:r>
              <a:rPr lang="en-IE" sz="2200" dirty="0" smtClean="0"/>
              <a:t>2005 - 2m</a:t>
            </a:r>
          </a:p>
          <a:p>
            <a:r>
              <a:rPr lang="en-IE" sz="2200" dirty="0" smtClean="0"/>
              <a:t>2006 - 3m</a:t>
            </a:r>
          </a:p>
          <a:p>
            <a:r>
              <a:rPr lang="en-IE" sz="2200" dirty="0" smtClean="0"/>
              <a:t>2007 - 4.5m</a:t>
            </a:r>
          </a:p>
          <a:p>
            <a:r>
              <a:rPr lang="en-IE" sz="2200" dirty="0" smtClean="0"/>
              <a:t>2008 - 4.75m</a:t>
            </a:r>
          </a:p>
          <a:p>
            <a:r>
              <a:rPr lang="en-IE" sz="2200" dirty="0" smtClean="0"/>
              <a:t>2009 - 4.63m</a:t>
            </a:r>
          </a:p>
          <a:p>
            <a:r>
              <a:rPr lang="en-IE" sz="2200" dirty="0" smtClean="0"/>
              <a:t>2010 - 4.083m  plus 1m for Imagine Ireland</a:t>
            </a:r>
          </a:p>
          <a:p>
            <a:r>
              <a:rPr lang="en-IE" sz="2200" dirty="0" smtClean="0"/>
              <a:t>2011 - 3.997m</a:t>
            </a:r>
          </a:p>
          <a:p>
            <a:r>
              <a:rPr lang="en-IE" sz="2200" dirty="0" smtClean="0"/>
              <a:t>2012 - 3.56m</a:t>
            </a:r>
          </a:p>
          <a:p>
            <a:r>
              <a:rPr lang="en-IE" sz="2200" dirty="0" smtClean="0"/>
              <a:t>2013 - 3.166m plus 1.55m EU Presidency programme</a:t>
            </a:r>
          </a:p>
          <a:p>
            <a:r>
              <a:rPr lang="en-IE" sz="2200" dirty="0" smtClean="0"/>
              <a:t>2014 - 2.5m</a:t>
            </a:r>
          </a:p>
          <a:p>
            <a:endParaRPr lang="en-IE" sz="2200" dirty="0" smtClean="0"/>
          </a:p>
          <a:p>
            <a:endParaRPr lang="en-IE" sz="2200" dirty="0" smtClean="0"/>
          </a:p>
          <a:p>
            <a:endParaRPr lang="en-IE" sz="2400" dirty="0" smtClean="0"/>
          </a:p>
          <a:p>
            <a:endParaRPr lang="en-IE" sz="24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rgbClr val="FF0066"/>
                </a:solidFill>
              </a:rPr>
              <a:t>Partnerships</a:t>
            </a:r>
            <a:endParaRPr lang="en-IE" dirty="0">
              <a:solidFill>
                <a:srgbClr val="FF0066"/>
              </a:solidFill>
            </a:endParaRPr>
          </a:p>
        </p:txBody>
      </p:sp>
      <p:sp>
        <p:nvSpPr>
          <p:cNvPr id="3" name="Content Placeholder 2"/>
          <p:cNvSpPr>
            <a:spLocks noGrp="1"/>
          </p:cNvSpPr>
          <p:nvPr>
            <p:ph idx="1"/>
          </p:nvPr>
        </p:nvSpPr>
        <p:spPr/>
        <p:txBody>
          <a:bodyPr/>
          <a:lstStyle/>
          <a:p>
            <a:pPr lvl="1">
              <a:buNone/>
            </a:pPr>
            <a:r>
              <a:rPr lang="en-IE" sz="2400" dirty="0" smtClean="0"/>
              <a:t>As a small executive team Culture Ireland achieve its aims through working closely with key partners</a:t>
            </a:r>
          </a:p>
          <a:p>
            <a:pPr lvl="1">
              <a:buNone/>
            </a:pPr>
            <a:endParaRPr lang="en-IE" sz="2400" dirty="0" smtClean="0"/>
          </a:p>
          <a:p>
            <a:pPr marL="971550" lvl="1" indent="-514350"/>
            <a:r>
              <a:rPr lang="en-IE" sz="2400" dirty="0" smtClean="0"/>
              <a:t>Irish Film Institute International </a:t>
            </a:r>
          </a:p>
          <a:p>
            <a:pPr marL="971550" lvl="1" indent="-514350"/>
            <a:r>
              <a:rPr lang="en-IE" sz="2400" dirty="0" smtClean="0"/>
              <a:t>Ireland Literature Exchange</a:t>
            </a:r>
          </a:p>
          <a:p>
            <a:pPr marL="971550" lvl="1" indent="-514350"/>
            <a:r>
              <a:rPr lang="en-IE" sz="2400" dirty="0" smtClean="0"/>
              <a:t>Irish Theatre Institute</a:t>
            </a:r>
          </a:p>
          <a:p>
            <a:pPr marL="971550" lvl="1" indent="-514350"/>
            <a:r>
              <a:rPr lang="en-IE" sz="2400" dirty="0" smtClean="0"/>
              <a:t>First Music Contact</a:t>
            </a:r>
          </a:p>
          <a:p>
            <a:pPr marL="971550" lvl="1" indent="-514350"/>
            <a:r>
              <a:rPr lang="en-IE" sz="2400" dirty="0" smtClean="0"/>
              <a:t>Dance Ireland</a:t>
            </a:r>
          </a:p>
          <a:p>
            <a:pPr marL="971550" lvl="1" indent="-514350"/>
            <a:r>
              <a:rPr lang="en-IE" sz="2400" dirty="0" smtClean="0"/>
              <a:t>Centre </a:t>
            </a:r>
            <a:r>
              <a:rPr lang="en-IE" sz="2400" dirty="0" err="1" smtClean="0"/>
              <a:t>Culturel</a:t>
            </a:r>
            <a:r>
              <a:rPr lang="en-IE" sz="2400" dirty="0" smtClean="0"/>
              <a:t> </a:t>
            </a:r>
            <a:r>
              <a:rPr lang="en-IE" sz="2400" dirty="0" err="1" smtClean="0"/>
              <a:t>Irlandais</a:t>
            </a:r>
            <a:endParaRPr lang="en-IE" sz="2400" dirty="0" smtClean="0"/>
          </a:p>
          <a:p>
            <a:pPr marL="971550" lvl="1" indent="-514350"/>
            <a:endParaRPr lang="en-IE" dirty="0" smtClean="0"/>
          </a:p>
          <a:p>
            <a:pPr lvl="1">
              <a:buFont typeface="Wingdings" pitchFamily="2" charset="2"/>
              <a:buChar char="Ø"/>
            </a:pPr>
            <a:endParaRPr lang="en-IE" dirty="0" smtClean="0"/>
          </a:p>
          <a:p>
            <a:pPr lvl="1">
              <a:buFont typeface="Wingdings" pitchFamily="2" charset="2"/>
              <a:buChar char="Ø"/>
            </a:pPr>
            <a:endParaRPr lang="en-IE"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rgbClr val="FF0066"/>
                </a:solidFill>
              </a:rPr>
              <a:t>Strengths</a:t>
            </a:r>
            <a:endParaRPr lang="en-IE" dirty="0">
              <a:solidFill>
                <a:srgbClr val="FF0066"/>
              </a:solidFill>
            </a:endParaRPr>
          </a:p>
        </p:txBody>
      </p:sp>
      <p:sp>
        <p:nvSpPr>
          <p:cNvPr id="3" name="Content Placeholder 2"/>
          <p:cNvSpPr>
            <a:spLocks noGrp="1"/>
          </p:cNvSpPr>
          <p:nvPr>
            <p:ph idx="1"/>
          </p:nvPr>
        </p:nvSpPr>
        <p:spPr/>
        <p:txBody>
          <a:bodyPr>
            <a:normAutofit fontScale="25000" lnSpcReduction="20000"/>
          </a:bodyPr>
          <a:lstStyle/>
          <a:p>
            <a:pPr lvl="1">
              <a:buNone/>
            </a:pPr>
            <a:r>
              <a:rPr lang="en-IE" sz="2000" dirty="0" smtClean="0">
                <a:solidFill>
                  <a:schemeClr val="accent6"/>
                </a:solidFill>
              </a:rPr>
              <a:t>	</a:t>
            </a:r>
            <a:endParaRPr lang="en-IE" sz="8000" dirty="0" smtClean="0">
              <a:solidFill>
                <a:schemeClr val="accent6"/>
              </a:solidFill>
            </a:endParaRPr>
          </a:p>
          <a:p>
            <a:pPr lvl="1">
              <a:buFont typeface="Arial" pitchFamily="34" charset="0"/>
              <a:buChar char="•"/>
            </a:pPr>
            <a:r>
              <a:rPr lang="en-IE" sz="7200" dirty="0" smtClean="0"/>
              <a:t>Government has indicated that it is committed to Culture Ireland and to the benefits of promoting Irish arts abroad</a:t>
            </a:r>
          </a:p>
          <a:p>
            <a:pPr lvl="1">
              <a:buNone/>
            </a:pPr>
            <a:endParaRPr lang="en-IE" sz="7200" dirty="0" smtClean="0"/>
          </a:p>
          <a:p>
            <a:pPr lvl="1">
              <a:buFont typeface="Arial" pitchFamily="34" charset="0"/>
              <a:buChar char="•"/>
            </a:pPr>
            <a:r>
              <a:rPr lang="en-IE" sz="7200" dirty="0" smtClean="0"/>
              <a:t> Strong cultural links have been established between Ireland and many countries including key territories</a:t>
            </a:r>
          </a:p>
          <a:p>
            <a:pPr lvl="1">
              <a:buNone/>
            </a:pPr>
            <a:endParaRPr lang="en-IE" sz="7200" dirty="0" smtClean="0"/>
          </a:p>
          <a:p>
            <a:pPr lvl="1">
              <a:buFont typeface="Arial" pitchFamily="34" charset="0"/>
              <a:buChar char="•"/>
            </a:pPr>
            <a:r>
              <a:rPr lang="en-IE" sz="7200" dirty="0" smtClean="0"/>
              <a:t>Culture Ireland has moved from grant giving role to strategically placing artists to gain international  opportunities and has  developed a large network of important international contacts. Networking and showcase platforms such as the Edinburgh Festivals, WOMEX, APAP, Celtic Connections, SXSW and national showcasing have generated bookings and business for Irish artists</a:t>
            </a:r>
          </a:p>
          <a:p>
            <a:pPr lvl="1">
              <a:buNone/>
            </a:pPr>
            <a:endParaRPr lang="en-IE" sz="7200" dirty="0" smtClean="0"/>
          </a:p>
          <a:p>
            <a:pPr lvl="1">
              <a:buFont typeface="Arial" pitchFamily="34" charset="0"/>
              <a:buChar char="•"/>
            </a:pPr>
            <a:r>
              <a:rPr lang="en-IE" sz="7200" dirty="0" smtClean="0"/>
              <a:t>International work has helped many artists maintain sustainable careers and is key to survival for some art sectors particularly visual art</a:t>
            </a:r>
          </a:p>
          <a:p>
            <a:pPr lvl="1">
              <a:buNone/>
            </a:pPr>
            <a:endParaRPr lang="en-IE" sz="7200" dirty="0" smtClean="0"/>
          </a:p>
          <a:p>
            <a:pPr lvl="1">
              <a:buFont typeface="Arial" pitchFamily="34" charset="0"/>
              <a:buChar char="•"/>
            </a:pPr>
            <a:r>
              <a:rPr lang="en-IE" sz="7200" dirty="0" smtClean="0"/>
              <a:t>The importance of highlighting our creative strengths  in this year, 40</a:t>
            </a:r>
            <a:r>
              <a:rPr lang="en-IE" sz="7200" baseline="30000" dirty="0" smtClean="0"/>
              <a:t>th</a:t>
            </a:r>
            <a:r>
              <a:rPr lang="en-IE" sz="7200" dirty="0" smtClean="0"/>
              <a:t> Anniversary of EU Membership and Presidency, along with special events like The Gathering and Derry City of Culture</a:t>
            </a:r>
          </a:p>
          <a:p>
            <a:pPr lvl="1">
              <a:buNone/>
            </a:pPr>
            <a:endParaRPr lang="en-IE" sz="8000" dirty="0" smtClean="0">
              <a:solidFill>
                <a:schemeClr val="accent6"/>
              </a:solidFill>
            </a:endParaRPr>
          </a:p>
          <a:p>
            <a:pPr lvl="1">
              <a:buNone/>
            </a:pPr>
            <a:r>
              <a:rPr lang="en-IE" sz="8000" dirty="0" smtClean="0">
                <a:solidFill>
                  <a:schemeClr val="accent6"/>
                </a:solidFill>
              </a:rPr>
              <a:t>	</a:t>
            </a:r>
            <a:endParaRPr lang="en-IE" sz="2000" dirty="0" smtClean="0"/>
          </a:p>
          <a:p>
            <a:pPr lvl="1">
              <a:buNone/>
            </a:pPr>
            <a:endParaRPr lang="en-IE" dirty="0" smtClean="0"/>
          </a:p>
          <a:p>
            <a:pPr lvl="1">
              <a:buFont typeface="Wingdings" pitchFamily="2" charset="2"/>
              <a:buChar char="Ø"/>
            </a:pPr>
            <a:endParaRPr lang="en-IE" dirty="0" smtClean="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rgbClr val="FF0066"/>
                </a:solidFill>
              </a:rPr>
              <a:t>Reach</a:t>
            </a:r>
            <a:endParaRPr lang="en-IE" dirty="0">
              <a:solidFill>
                <a:srgbClr val="FF0066"/>
              </a:solidFill>
            </a:endParaRPr>
          </a:p>
        </p:txBody>
      </p:sp>
      <p:sp>
        <p:nvSpPr>
          <p:cNvPr id="3" name="Content Placeholder 2"/>
          <p:cNvSpPr>
            <a:spLocks noGrp="1"/>
          </p:cNvSpPr>
          <p:nvPr>
            <p:ph idx="1"/>
          </p:nvPr>
        </p:nvSpPr>
        <p:spPr/>
        <p:txBody>
          <a:bodyPr>
            <a:normAutofit/>
          </a:bodyPr>
          <a:lstStyle/>
          <a:p>
            <a:endParaRPr lang="en-IE" sz="2200" dirty="0" smtClean="0"/>
          </a:p>
          <a:p>
            <a:endParaRPr lang="en-IE" sz="2200" dirty="0" smtClean="0"/>
          </a:p>
          <a:p>
            <a:r>
              <a:rPr lang="en-IE" sz="2200" dirty="0" smtClean="0"/>
              <a:t>In 2012 alone over 550 projects/events were supported in over 50 countries</a:t>
            </a:r>
          </a:p>
          <a:p>
            <a:r>
              <a:rPr lang="en-IE" sz="2200" dirty="0" smtClean="0"/>
              <a:t>In 2011 as part of Imagine Ireland 1,200 artists were presented at 500 + events in over 40 States</a:t>
            </a:r>
          </a:p>
          <a:p>
            <a:r>
              <a:rPr lang="en-IE" sz="2200" dirty="0" smtClean="0"/>
              <a:t>Under Culture Connects events were presented in every Member State</a:t>
            </a:r>
          </a:p>
          <a:p>
            <a:pPr>
              <a:buNone/>
            </a:pPr>
            <a:endParaRPr lang="en-IE"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rgbClr val="FF0066"/>
                </a:solidFill>
              </a:rPr>
              <a:t>Examples </a:t>
            </a:r>
            <a:endParaRPr lang="en-IE" dirty="0">
              <a:solidFill>
                <a:srgbClr val="FF0066"/>
              </a:solidFill>
            </a:endParaRPr>
          </a:p>
        </p:txBody>
      </p:sp>
      <p:sp>
        <p:nvSpPr>
          <p:cNvPr id="4" name="Content Placeholder 3"/>
          <p:cNvSpPr>
            <a:spLocks noGrp="1"/>
          </p:cNvSpPr>
          <p:nvPr>
            <p:ph idx="1"/>
          </p:nvPr>
        </p:nvSpPr>
        <p:spPr/>
        <p:txBody>
          <a:bodyPr>
            <a:normAutofit fontScale="92500"/>
          </a:bodyPr>
          <a:lstStyle/>
          <a:p>
            <a:r>
              <a:rPr lang="en-IE" dirty="0" smtClean="0"/>
              <a:t>Good international host – significant gallery space</a:t>
            </a:r>
          </a:p>
          <a:p>
            <a:pPr lvl="1"/>
            <a:r>
              <a:rPr lang="en-IE" dirty="0" smtClean="0"/>
              <a:t>Bologna Book Fair</a:t>
            </a:r>
          </a:p>
          <a:p>
            <a:r>
              <a:rPr lang="en-IE" dirty="0" smtClean="0"/>
              <a:t>Multidisciplinary opportunities </a:t>
            </a:r>
          </a:p>
          <a:p>
            <a:pPr lvl="1"/>
            <a:r>
              <a:rPr lang="en-IE" dirty="0" smtClean="0"/>
              <a:t>E.g. Linking in with Children’s theatre </a:t>
            </a:r>
          </a:p>
          <a:p>
            <a:r>
              <a:rPr lang="en-IE" dirty="0" smtClean="0"/>
              <a:t>Priority Countries</a:t>
            </a:r>
          </a:p>
          <a:p>
            <a:pPr lvl="1"/>
            <a:r>
              <a:rPr lang="en-IE" dirty="0" smtClean="0"/>
              <a:t>English speaking</a:t>
            </a:r>
          </a:p>
          <a:p>
            <a:pPr lvl="1"/>
            <a:r>
              <a:rPr lang="en-IE" dirty="0" smtClean="0"/>
              <a:t>BRIC</a:t>
            </a:r>
          </a:p>
          <a:p>
            <a:pPr lvl="2"/>
            <a:r>
              <a:rPr lang="en-IE" dirty="0" smtClean="0"/>
              <a:t>New Delhi Book Fair</a:t>
            </a:r>
          </a:p>
          <a:p>
            <a:pPr lvl="1"/>
            <a:r>
              <a:rPr lang="en-IE" dirty="0" smtClean="0"/>
              <a:t>China focus</a:t>
            </a:r>
          </a:p>
          <a:p>
            <a:pPr lvl="2"/>
            <a:endParaRPr lang="en-IE" dirty="0" smtClean="0"/>
          </a:p>
          <a:p>
            <a:pPr lvl="1">
              <a:buNone/>
            </a:pPr>
            <a:endParaRPr lang="en-IE"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1005</TotalTime>
  <Words>579</Words>
  <Application>Microsoft Macintosh PowerPoint</Application>
  <PresentationFormat>On-screen Show (4:3)</PresentationFormat>
  <Paragraphs>108</Paragraphs>
  <Slides>11</Slides>
  <Notes>7</Notes>
  <HiddenSlides>0</HiddenSlides>
  <MMClips>0</MMClips>
  <ScaleCrop>false</ScaleCrop>
  <HeadingPairs>
    <vt:vector size="4" baseType="variant">
      <vt:variant>
        <vt:lpstr>Design Template</vt:lpstr>
      </vt:variant>
      <vt:variant>
        <vt:i4>1</vt:i4>
      </vt:variant>
      <vt:variant>
        <vt:lpstr>Slide Titles</vt:lpstr>
      </vt:variant>
      <vt:variant>
        <vt:i4>11</vt:i4>
      </vt:variant>
    </vt:vector>
  </HeadingPairs>
  <TitlesOfParts>
    <vt:vector size="12" baseType="lpstr">
      <vt:lpstr>Office Theme</vt:lpstr>
      <vt:lpstr>Culture Ireland</vt:lpstr>
      <vt:lpstr>Background</vt:lpstr>
      <vt:lpstr>Objectives</vt:lpstr>
      <vt:lpstr>How does Culture Ireland  achieve its objectives?</vt:lpstr>
      <vt:lpstr>Funding</vt:lpstr>
      <vt:lpstr>Partnerships</vt:lpstr>
      <vt:lpstr>Strengths</vt:lpstr>
      <vt:lpstr>Reach</vt:lpstr>
      <vt:lpstr>Examples </vt:lpstr>
      <vt:lpstr>How to Apply</vt:lpstr>
      <vt:lpstr>Contact me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Culture Ireland</dc:title>
  <dc:creator>Windows User</dc:creator>
  <cp:lastModifiedBy>Tom Donegan</cp:lastModifiedBy>
  <cp:revision>81</cp:revision>
  <dcterms:created xsi:type="dcterms:W3CDTF">2013-11-08T10:01:50Z</dcterms:created>
  <dcterms:modified xsi:type="dcterms:W3CDTF">2013-11-08T10:02:15Z</dcterms:modified>
</cp:coreProperties>
</file>